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0E8C12-6F65-41B6-B288-2AD97757251C}">
  <a:tblStyle styleId="{6A0E8C12-6F65-41B6-B288-2AD97757251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nbc.com/2017/07/07/heres-what-the-unemployment-rate-is-not-telling-you-about-job-losses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instagram.com/p/BPx2sRKh-8Y/?taken-by=invertirmejor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Tjl8ka3F6QU?t=1136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dbta.com/Columns/DBA-Corner/The-Difference-Between-Development-DBAs-and-Production-DBAs-107358.aspx" TargetMode="External"/><Relationship Id="rId4" Type="http://schemas.openxmlformats.org/officeDocument/2006/relationships/hyperlink" Target="https://docs.oracle.com/cd/B28359_01/server.111/b28310/dba002.htm#ADMIN1102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martinez.c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2644050" y="1294625"/>
            <a:ext cx="3855900" cy="191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 administration advanced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101850" y="3424505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Andres Martinez Gutierrez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2017-2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2613750" y="1826475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riginal ...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037" y="583788"/>
            <a:ext cx="3975925" cy="39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61420911BE7F53B199625648A1C5BC8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00" y="955412"/>
            <a:ext cx="5916799" cy="32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giphy.gif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27" y="1147224"/>
            <a:ext cx="3247700" cy="315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.gif"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441" y="1147225"/>
            <a:ext cx="4203233" cy="31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698775"/>
            <a:ext cx="8520600" cy="327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5000"/>
              <a:t>By </a:t>
            </a:r>
            <a:r>
              <a:rPr b="1" lang="en" sz="5000" u="sng"/>
              <a:t>2020</a:t>
            </a:r>
            <a:r>
              <a:rPr b="1" lang="en" sz="5000"/>
              <a:t> there will be 1.4 million computer science–related jobs available in the U.S. but only </a:t>
            </a:r>
            <a:r>
              <a:rPr b="1" lang="en" sz="5000" u="sng"/>
              <a:t>400,000</a:t>
            </a:r>
            <a:r>
              <a:rPr b="1" lang="en" sz="5000"/>
              <a:t> graduates with the skills necessary to fill them.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426962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https://www.cnbc.com/2017/07/07/heres-what-the-unemployment-rate-is-not-telling-you-about-job-losses.html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20787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5. Motivation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creenshot 2017-01-31 22.59.29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937" y="1181425"/>
            <a:ext cx="5296124" cy="34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5. Motivation</a:t>
            </a: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creenshot 2017-01-31 23.00.28.png" id="165" name="Shape 1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50" y="1096762"/>
            <a:ext cx="5324500" cy="3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5. Motivation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creenshot 2017-01-31 23.07.01.png" id="172" name="Shape 1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262" y="1298501"/>
            <a:ext cx="5367476" cy="30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read...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http://www.dbta.com/Columns/DBA-Corner/The-Difference-Between-Development-DBAs-and-Production-DBAs-107358.aspx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https://docs.oracle.com/cd/B28359_01/server.111/b28310/dba002.htm#ADMIN11020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2201_1_wandtattoo_willkommen_wandbeschriftung.gif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000700" y="315925"/>
            <a:ext cx="78315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81750" y="1225225"/>
            <a:ext cx="795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Presentation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Content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Important Dates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Rules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Motivation</a:t>
            </a: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Who am I?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Bachelor of Computer Science at Politécnico Jaime Isaza Cadavid. </a:t>
            </a:r>
            <a:r>
              <a:rPr b="1" lang="en" sz="1600"/>
              <a:t>2014</a:t>
            </a:r>
            <a:r>
              <a:rPr lang="en" sz="1600"/>
              <a:t>.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Java developer. TLM. </a:t>
            </a:r>
            <a:r>
              <a:rPr b="1" lang="en" sz="1600"/>
              <a:t>2012 - 2014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Ruby on Rails developer. Velocity Partners. </a:t>
            </a:r>
            <a:r>
              <a:rPr b="1" lang="en" sz="1600"/>
              <a:t>2015</a:t>
            </a:r>
            <a:r>
              <a:rPr lang="en" sz="1600"/>
              <a:t> - Currently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SCRUM Master Certified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SCRUM Developer Certified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 u="sng">
                <a:solidFill>
                  <a:srgbClr val="0000FF"/>
                </a:solidFill>
                <a:hlinkClick r:id="rId3"/>
              </a:rPr>
              <a:t>http://www.amartinez.co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79" name="Shape 79"/>
          <p:cNvSpPr txBox="1"/>
          <p:nvPr/>
        </p:nvSpPr>
        <p:spPr>
          <a:xfrm>
            <a:off x="2445750" y="3989875"/>
            <a:ext cx="425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/>
              <a:t>andresmartinez2656@correo.itm.edu.co</a:t>
            </a: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 Content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016300"/>
            <a:ext cx="4377900" cy="383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Control version system (Git-Github)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Normalization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DBMS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Logical vs Physical design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DBA duties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Users, roles, profiles administration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Indexes -  views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Error handling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Tablespace, datafiles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Remote databases (AWS)</a:t>
            </a:r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832400" y="1016300"/>
            <a:ext cx="3999900" cy="383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ETL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Monitoring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Back up - restores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PL/SQL Cursors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Store procedures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Transactions, race conditions, concurrency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Good practices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Licensing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NoSQL databases (Firebase)</a:t>
            </a: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3. Important Dates</a:t>
            </a:r>
          </a:p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819325" y="767425"/>
            <a:ext cx="4000500" cy="3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Teacher Evaluation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Sept 4th - Sept 9th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Oct 17th - Oct 21st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60% SIA = Oct 14th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100% SIA = Nov 27th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Final Exams</a:t>
            </a:r>
            <a:r>
              <a:rPr lang="en" sz="2400">
                <a:solidFill>
                  <a:srgbClr val="000000"/>
                </a:solidFill>
              </a:rPr>
              <a:t>:</a:t>
            </a:r>
            <a:r>
              <a:rPr lang="en" sz="2400">
                <a:solidFill>
                  <a:srgbClr val="000000"/>
                </a:solidFill>
              </a:rPr>
              <a:t> 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Nov 21st - Nov 27th</a:t>
            </a: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01" name="Shape 101"/>
          <p:cNvGraphicFramePr/>
          <p:nvPr/>
        </p:nvGraphicFramePr>
        <p:xfrm>
          <a:off x="952500" y="13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{6A0E8C12-6F65-41B6-B288-2AD97757251C}</a:tableStyleId>
              </a:tblPr>
              <a:tblGrid>
                <a:gridCol w="3006750"/>
                <a:gridCol w="1563800"/>
                <a:gridCol w="2668450"/>
              </a:tblGrid>
              <a:tr h="28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ITEM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PONDERATION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DATE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9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Quiz Normalization - Github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Aug 30th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Quiz Tablespaces, Datafiles 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</a:t>
                      </a: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%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Sept 13th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Quiz sequences, no sql, firebase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Oct 4th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Practical </a:t>
                      </a: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Assignment 1. Groups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Oct 7th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Mid term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20</a:t>
                      </a: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%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Oct 11st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Quiz Stored procedures, error handling, ETL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Nov 1st</a:t>
                      </a:r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Practical </a:t>
                      </a: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Assignment 2. Groups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Nov 18th</a:t>
                      </a:r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Final term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20%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Nov 22th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pic>
        <p:nvPicPr>
          <p:cNvPr descr="No Food, No Eating, Food, Ban, ...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349" y="569124"/>
            <a:ext cx="4005300" cy="40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en ...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325" y="533075"/>
            <a:ext cx="4077350" cy="4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Rules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ile:Dont Bullying.jp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425" y="669450"/>
            <a:ext cx="4111151" cy="38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